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552F1B0" w14:textId="5FA5EA72" w:rsidR="00B835F2" w:rsidRPr="00C51D31" w:rsidRDefault="00B835F2" w:rsidP="00B835F2">
      <w:pPr>
        <w:jc w:val="both"/>
        <w:rPr>
          <w:b/>
          <w:bCs/>
          <w:sz w:val="28"/>
          <w:szCs w:val="28"/>
        </w:rPr>
      </w:pPr>
      <w:r>
        <w:rPr>
          <w:b/>
          <w:bCs/>
          <w:sz w:val="28"/>
          <w:szCs w:val="28"/>
        </w:rPr>
        <w:t>D</w:t>
      </w:r>
      <w:r w:rsidRPr="00AC1EED">
        <w:rPr>
          <w:b/>
          <w:bCs/>
          <w:sz w:val="28"/>
          <w:szCs w:val="28"/>
        </w:rPr>
        <w:t>emande d’</w:t>
      </w:r>
      <w:r>
        <w:rPr>
          <w:b/>
          <w:bCs/>
          <w:sz w:val="28"/>
          <w:szCs w:val="28"/>
        </w:rPr>
        <w:t>autorisation</w:t>
      </w:r>
      <w:r w:rsidRPr="00AC1EED">
        <w:rPr>
          <w:b/>
          <w:bCs/>
          <w:sz w:val="28"/>
          <w:szCs w:val="28"/>
        </w:rPr>
        <w:t xml:space="preserve"> </w:t>
      </w:r>
      <w:r>
        <w:rPr>
          <w:b/>
          <w:bCs/>
          <w:sz w:val="28"/>
          <w:szCs w:val="28"/>
        </w:rPr>
        <w:t xml:space="preserve">à faire usage de votre titre licite de formation et éventuellement de son abréviation dans la langue de l’Etat où vous avez acquis votre formation suivie des nom et lieu de l’établissement ou du jury qui l’a délivré pour les </w:t>
      </w:r>
      <w:r w:rsidRPr="00AC1EED">
        <w:rPr>
          <w:b/>
          <w:bCs/>
          <w:sz w:val="28"/>
          <w:szCs w:val="28"/>
        </w:rPr>
        <w:t>médecin</w:t>
      </w:r>
      <w:r>
        <w:rPr>
          <w:b/>
          <w:bCs/>
          <w:sz w:val="28"/>
          <w:szCs w:val="28"/>
        </w:rPr>
        <w:t xml:space="preserve">s, pharmaciens, psychothérapeutes et professions de </w:t>
      </w:r>
      <w:r w:rsidRPr="00C51D31">
        <w:rPr>
          <w:b/>
          <w:bCs/>
          <w:sz w:val="28"/>
          <w:szCs w:val="28"/>
        </w:rPr>
        <w:t>santé</w:t>
      </w:r>
    </w:p>
    <w:p w14:paraId="2A0EB64B" w14:textId="77777777" w:rsidR="00B835F2" w:rsidRPr="00C51D31" w:rsidRDefault="00B835F2" w:rsidP="00B835F2">
      <w:pPr>
        <w:jc w:val="both"/>
        <w:rPr>
          <w:b/>
          <w:bCs/>
          <w:sz w:val="28"/>
          <w:szCs w:val="28"/>
        </w:rPr>
      </w:pPr>
      <w:r w:rsidRPr="00C51D31">
        <w:t>Le formulaire que vous vous apprêtez à compléter et à nous soumettre dans le cadre de votre demande d’autorisation à faire usage de votre titre licite de formation et éventuellement de son abréviation dans la langue de l’Etat où vous avez acquis votre formation suivie des nom et lieu de l’établissement ou du jury qui l’a délivré pour les médecins, pharmaciens, psychothérapeutes et professions de santé, en tant que personne préalablement autorisée à exercer ladite profession sur le territoire du Grand-Duché de Luxembourg  contiendra</w:t>
      </w:r>
      <w:r>
        <w:t xml:space="preserve"> des données à caractère personnel issues des catégories de données </w:t>
      </w:r>
      <w:r w:rsidRPr="00C51D31">
        <w:t>suivantes :</w:t>
      </w:r>
    </w:p>
    <w:p w14:paraId="11742E6B" w14:textId="77777777" w:rsidR="00B835F2" w:rsidRPr="00C51D31" w:rsidRDefault="00B835F2" w:rsidP="00B835F2">
      <w:pPr>
        <w:pStyle w:val="ListParagraph"/>
        <w:numPr>
          <w:ilvl w:val="0"/>
          <w:numId w:val="2"/>
        </w:numPr>
        <w:jc w:val="both"/>
      </w:pPr>
      <w:r w:rsidRPr="00C51D31">
        <w:t>données d'identification telles que votre nom et prénom, numéro d'identification nationale le cas échéant, adresses (privée et professionnelle), numéro de téléphone, copie d’une pièce d’identité en cours de validité ;</w:t>
      </w:r>
    </w:p>
    <w:p w14:paraId="31258A2D" w14:textId="77777777" w:rsidR="00B835F2" w:rsidRPr="00C51D31" w:rsidRDefault="00B835F2" w:rsidP="00B835F2">
      <w:pPr>
        <w:pStyle w:val="ListParagraph"/>
        <w:numPr>
          <w:ilvl w:val="0"/>
          <w:numId w:val="2"/>
        </w:numPr>
        <w:jc w:val="both"/>
      </w:pPr>
      <w:r w:rsidRPr="00C51D31">
        <w:t>caractéristiques personnelles telles que votre nationalité, date et lieu de naissance et autorisation de séjour ou de résidence au Grand-Duché de Luxembourg au cas où vous ne seriez pas ressortissant d'un Etat de l'Espace Economique Européen ;</w:t>
      </w:r>
    </w:p>
    <w:p w14:paraId="0832A8E2" w14:textId="7414DDE0" w:rsidR="00B835F2" w:rsidRPr="00C51D31" w:rsidRDefault="00B835F2" w:rsidP="00B835F2">
      <w:pPr>
        <w:pStyle w:val="ListParagraph"/>
        <w:numPr>
          <w:ilvl w:val="0"/>
          <w:numId w:val="2"/>
        </w:numPr>
        <w:jc w:val="both"/>
      </w:pPr>
      <w:r w:rsidRPr="00C51D31">
        <w:t>données relatives à votre éducation, vos formations et vos qualifications telles que votre curriculum académique, diplômes, attestations, certificats et expériences professionnelles.</w:t>
      </w:r>
    </w:p>
    <w:p w14:paraId="1D8549A6" w14:textId="77777777" w:rsidR="00B835F2" w:rsidRPr="00C51D31" w:rsidRDefault="00B835F2" w:rsidP="00B835F2">
      <w:pPr>
        <w:jc w:val="both"/>
      </w:pPr>
      <w:r w:rsidRPr="00C51D31">
        <w:t>Ces catégories de données à caractère personnel sont collectées et traitées par le ministère de la Santé et de la Sécurité sociale sis à L-1433 Luxembourg, 1, rue Charles Darwin, Grand-Duché de Luxembourg, agissant en tant que responsable du traitement, afin de traiter votre demande d’autorisation à faire usage de votre titre licite de formation et éventuellement de son abréviation dans la langue de l’Etat où vous avez acquis votre formation suivie des nom et lieu de l’établissement ou du jury qui l’a délivré pour les médecins, pharmaciens, psychothérapeutes et professions de santé, en tant que personne préalablement autorisée à exercer ladite profession sur le territoire du Grand-Duché de Luxembourg,  en application des dispositions de :</w:t>
      </w:r>
    </w:p>
    <w:p w14:paraId="1D67340F" w14:textId="77777777" w:rsidR="00B835F2" w:rsidRPr="00C51D31" w:rsidRDefault="00B835F2" w:rsidP="00B835F2">
      <w:pPr>
        <w:pStyle w:val="ListParagraph"/>
        <w:numPr>
          <w:ilvl w:val="0"/>
          <w:numId w:val="6"/>
        </w:numPr>
        <w:jc w:val="both"/>
      </w:pPr>
      <w:r w:rsidRPr="00C51D31">
        <w:t>la loi modifiée du 29 avril 1983 concernant l'exercice des professions de médecin, de médecin-dentiste et de médecin-vétérinaire, notamment le paragraphe 3 de ses articles 5 et 12 et le paragraphe 2 de son article 26 ;</w:t>
      </w:r>
    </w:p>
    <w:p w14:paraId="1B44D342" w14:textId="77777777" w:rsidR="00B835F2" w:rsidRPr="00C51D31" w:rsidRDefault="00B835F2" w:rsidP="00B835F2">
      <w:pPr>
        <w:pStyle w:val="ListParagraph"/>
        <w:numPr>
          <w:ilvl w:val="0"/>
          <w:numId w:val="6"/>
        </w:numPr>
        <w:jc w:val="both"/>
      </w:pPr>
      <w:r w:rsidRPr="00C51D31">
        <w:t>la loi modifiée du 31 juillet 1991 déterminant les conditions d’autorisation d’exercer la profession de pharmacien, notamment le paragraphe 2 de son article 8 ;</w:t>
      </w:r>
    </w:p>
    <w:p w14:paraId="3A693A1B" w14:textId="77777777" w:rsidR="00B835F2" w:rsidRPr="00C51D31" w:rsidRDefault="00B835F2" w:rsidP="00B835F2">
      <w:pPr>
        <w:pStyle w:val="ListParagraph"/>
        <w:numPr>
          <w:ilvl w:val="0"/>
          <w:numId w:val="6"/>
        </w:numPr>
        <w:jc w:val="both"/>
      </w:pPr>
      <w:r w:rsidRPr="00C51D31">
        <w:t>la loi modifiée du 14 juillet 2015 portant création de la profession de psychothérapeute, notamment le paragraphe 3 de son article 3 ;</w:t>
      </w:r>
    </w:p>
    <w:p w14:paraId="71E70150" w14:textId="77777777" w:rsidR="00B835F2" w:rsidRPr="00C51D31" w:rsidRDefault="00B835F2" w:rsidP="00B835F2">
      <w:pPr>
        <w:pStyle w:val="ListParagraph"/>
        <w:numPr>
          <w:ilvl w:val="0"/>
          <w:numId w:val="6"/>
        </w:numPr>
        <w:jc w:val="both"/>
      </w:pPr>
      <w:r w:rsidRPr="00C51D31">
        <w:t>la loi modifiée du 26 mars 1992 sur l’exercice et la revalorisation de certaines professions de santé, notamment le paragraphe 2 de son article 5.</w:t>
      </w:r>
    </w:p>
    <w:p w14:paraId="462A3C4B" w14:textId="77777777" w:rsidR="00B835F2" w:rsidRDefault="00B835F2" w:rsidP="00B835F2">
      <w:pPr>
        <w:jc w:val="both"/>
        <w:rPr>
          <w:highlight w:val="yellow"/>
        </w:rPr>
      </w:pPr>
      <w:r>
        <w:t>Conformément à la loi précitée, certaines de vos données à caractère personnel peuvent être transférées par le ministère de la Santé et de la Sécurité sociale, aux destinataires suivants :</w:t>
      </w:r>
      <w:r>
        <w:tab/>
      </w:r>
    </w:p>
    <w:p w14:paraId="5D57E82E" w14:textId="77777777" w:rsidR="00B835F2" w:rsidRPr="00C51D31" w:rsidRDefault="00B835F2" w:rsidP="00B835F2">
      <w:pPr>
        <w:pStyle w:val="ListParagraph"/>
        <w:numPr>
          <w:ilvl w:val="0"/>
          <w:numId w:val="4"/>
        </w:numPr>
        <w:jc w:val="both"/>
      </w:pPr>
      <w:r w:rsidRPr="00C51D31">
        <w:t xml:space="preserve">le Collège médical (notamment en vue la tenue de son registre ordinal) ; </w:t>
      </w:r>
    </w:p>
    <w:p w14:paraId="10730BE0" w14:textId="77777777" w:rsidR="00B835F2" w:rsidRPr="00C51D31" w:rsidRDefault="00B835F2" w:rsidP="00B835F2">
      <w:pPr>
        <w:pStyle w:val="ListParagraph"/>
        <w:numPr>
          <w:ilvl w:val="0"/>
          <w:numId w:val="4"/>
        </w:numPr>
        <w:jc w:val="both"/>
      </w:pPr>
      <w:r w:rsidRPr="00C51D31">
        <w:t xml:space="preserve">le Collège vétérinaire (notamment en vue de la tenue de son registre ordinal des médecins-vétérinaires) ;  </w:t>
      </w:r>
    </w:p>
    <w:p w14:paraId="289B37B7" w14:textId="77777777" w:rsidR="00B835F2" w:rsidRPr="00C51D31" w:rsidRDefault="00B835F2" w:rsidP="00B835F2">
      <w:pPr>
        <w:pStyle w:val="ListParagraph"/>
        <w:numPr>
          <w:ilvl w:val="0"/>
          <w:numId w:val="4"/>
        </w:numPr>
        <w:jc w:val="both"/>
      </w:pPr>
      <w:r w:rsidRPr="00C51D31">
        <w:lastRenderedPageBreak/>
        <w:t>la Direction de la santé dans le cadre de ses missions définies notamment aux points 2 et 3 de l’article 1er de la loi modifiée du 21 novembre 1980 portant organisation de la Direction de la santé, à savoir, l’étude, la surveillance et l’évaluation de l’état de santé de la population,  l’exécution des mesures de santé publique, y compris les mesures d’urgence nécessaires à la protection de la santé et de veiller à l’observation des dispositions légales et réglementaires en matière de santé publique ;</w:t>
      </w:r>
      <w:r w:rsidRPr="00C51D31">
        <w:tab/>
      </w:r>
    </w:p>
    <w:p w14:paraId="71EBC2BF" w14:textId="77777777" w:rsidR="00B835F2" w:rsidRPr="00C51D31" w:rsidRDefault="00B835F2" w:rsidP="00B835F2">
      <w:pPr>
        <w:pStyle w:val="ListParagraph"/>
        <w:numPr>
          <w:ilvl w:val="0"/>
          <w:numId w:val="5"/>
        </w:numPr>
        <w:jc w:val="both"/>
      </w:pPr>
      <w:r w:rsidRPr="00C51D31">
        <w:t>l'Agence nationale des informations partagées dans le domaine de la santé dite "Agence e-Santé" (en application du paragraphe 2 de l'article 60ter du Code de la Sécurité sociale</w:t>
      </w:r>
      <w:proofErr w:type="gramStart"/>
      <w:r w:rsidRPr="00C51D31">
        <w:t>);</w:t>
      </w:r>
      <w:proofErr w:type="gramEnd"/>
    </w:p>
    <w:p w14:paraId="7C9B1E02" w14:textId="77777777" w:rsidR="00B835F2" w:rsidRPr="00C51D31" w:rsidRDefault="00B835F2" w:rsidP="00B835F2">
      <w:pPr>
        <w:pStyle w:val="ListParagraph"/>
        <w:numPr>
          <w:ilvl w:val="0"/>
          <w:numId w:val="5"/>
        </w:numPr>
        <w:jc w:val="both"/>
      </w:pPr>
      <w:r w:rsidRPr="00C51D31">
        <w:t>le Centre des technologies de l’information de l’État</w:t>
      </w:r>
      <w:r w:rsidRPr="00C51D31">
        <w:rPr>
          <w:rFonts w:ascii="Arial" w:hAnsi="Arial" w:cs="Arial"/>
        </w:rPr>
        <w:t> </w:t>
      </w:r>
      <w:r w:rsidRPr="00C51D31">
        <w:t>- CTIE (en application de la loi modifiée du 20 avril 2009 portant création du Centre des technologies de l’information de l’Etat et de la loi modifiée du 19 juin 2013 relative à l’identification des personnes physiques, au registre national des personnes physiques, à la carte d’identité, aux registres communaux des personnes physiques).</w:t>
      </w:r>
      <w:r w:rsidRPr="00C51D31">
        <w:tab/>
      </w:r>
    </w:p>
    <w:p w14:paraId="65DB200C" w14:textId="77777777" w:rsidR="00B835F2" w:rsidRPr="00C51D31" w:rsidRDefault="00B835F2" w:rsidP="00B835F2">
      <w:pPr>
        <w:jc w:val="both"/>
      </w:pPr>
      <w:r w:rsidRPr="00C51D31">
        <w:rPr>
          <w:rFonts w:ascii="Calibri" w:eastAsia="Times New Roman" w:hAnsi="Calibri" w:cs="Calibri"/>
          <w:kern w:val="0"/>
        </w:rPr>
        <w:t xml:space="preserve">Ces données seront conservées par le ministère de la Santé et de la Sécurité sociale pour une durée de cent-vingt (120) ans à partir de la date de votre naissance lorsqu’il est fait droit à votre </w:t>
      </w:r>
      <w:r w:rsidRPr="00C51D31">
        <w:t>demande d’autorisation à faire usage de votre titre licite de formation et éventuellement de son abréviation dans la langue de l’Etat où vous avez acquis votre formation suivie des nom et lieu de l’établissement ou du jury qui l’a délivré pour les médecins, pharmaciens, psychothérapeutes et professions de santé.</w:t>
      </w:r>
    </w:p>
    <w:p w14:paraId="226946CD" w14:textId="77777777" w:rsidR="00B835F2" w:rsidRPr="008B22AD" w:rsidRDefault="00B835F2" w:rsidP="00B835F2">
      <w:pPr>
        <w:jc w:val="both"/>
        <w:rPr>
          <w:strike/>
        </w:rPr>
      </w:pPr>
      <w:r w:rsidRPr="00C51D31">
        <w:t>Si votre demande est refusée, la durée de conservation est fixée à deux (2) ans après notification de la décision finale. Si votre dossier de demande est incomplet, la durée de conservation est fixée à deux (2) ans après la dernière</w:t>
      </w:r>
      <w:r w:rsidRPr="003B03D1">
        <w:t xml:space="preserve"> demande de document ou d’information complémentaire.</w:t>
      </w:r>
    </w:p>
    <w:p w14:paraId="3BCDE32A" w14:textId="77777777" w:rsidR="00B835F2" w:rsidRPr="00C51D31" w:rsidRDefault="00B835F2" w:rsidP="00B835F2">
      <w:pPr>
        <w:jc w:val="both"/>
      </w:pPr>
      <w:r>
        <w:t xml:space="preserve">Cette durée de conservation susmentionnée s’applique sans préjudice d’un éventuel traitement ultérieur pour des finalités compatibles notamment à des fins statistiques ou de recherche scientifique ou à des fins archivistiques dans l'intérêt public </w:t>
      </w:r>
      <w:r w:rsidRPr="3899F712">
        <w:t xml:space="preserve">(en particulier leur versement et conservation par les </w:t>
      </w:r>
      <w:r w:rsidRPr="00C51D31">
        <w:t>Archives nationales le cas échéant) ou aux fins d’une procédure judiciaire en cours.</w:t>
      </w:r>
    </w:p>
    <w:p w14:paraId="6490A10A" w14:textId="77777777" w:rsidR="00B835F2" w:rsidRDefault="00B835F2" w:rsidP="00B835F2">
      <w:pPr>
        <w:jc w:val="both"/>
        <w:rPr>
          <w:rFonts w:ascii="Calibri" w:eastAsia="Times New Roman" w:hAnsi="Calibri" w:cs="Calibri"/>
          <w:kern w:val="0"/>
        </w:rPr>
      </w:pPr>
      <w:r w:rsidRPr="00C51D31">
        <w:rPr>
          <w:rFonts w:ascii="Calibri" w:eastAsia="Times New Roman" w:hAnsi="Calibri" w:cs="Calibri"/>
          <w:kern w:val="0"/>
        </w:rPr>
        <w:t xml:space="preserve">Vous êtes d’ores et déjà informé qu’en tant que médecin, médecin-dentiste, médecin-vétérinaire,  pharmacien, psychothérapeute ou profession de santé autorisés à exercer au Grand-Duché de Luxembourg, vous êtes d’office inscrits au registre professionnel central regroupant vos informations administratives et disciplinaires tenu par le ministère de la Santé et de la Sécurité sociale en vertu de l’article 33 de </w:t>
      </w:r>
      <w:r w:rsidRPr="00C51D31">
        <w:t>la loi modifiée du 29 avril 1983 concernant l'exercice des professions de médecin, de médecin-dentiste et de médecin-vétérinaire, de l’article 5 de la loi modifiée du 31 juillet 1991 déterminant les conditions d’autorisation d’exercer la profession de pharmacien, de l’article 7 de la loi modifiée du 14 juillet 2015 portant création de la profession de psychothérapeute et de l’article 8 de la loi modifiée du 26 mars 1992 sur l’exercice et la revalorisation de certaines professions</w:t>
      </w:r>
      <w:r>
        <w:t xml:space="preserve"> de santé,. </w:t>
      </w:r>
      <w:r w:rsidRPr="00373957">
        <w:rPr>
          <w:rFonts w:ascii="Calibri" w:eastAsia="Times New Roman" w:hAnsi="Calibri" w:cs="Calibri"/>
          <w:kern w:val="0"/>
        </w:rPr>
        <w:t>Vous ne pourrez pas vous opposer au traitement de vos données administratives ou professionnelles aux fins de la tenue de ce registre professionnel. Vous pourrez néanmoins à tout moment accéder à ce registre professionnel, requérir la rectification de vos données erronées ou le retrait de vos données ne concernant pas votre activité professionnelle ou consigner vos observations écrites éventuelles.</w:t>
      </w:r>
    </w:p>
    <w:p w14:paraId="1B7EF439" w14:textId="77777777" w:rsidR="00B835F2" w:rsidRPr="005714BD" w:rsidRDefault="00B835F2" w:rsidP="00B835F2">
      <w:pPr>
        <w:jc w:val="both"/>
        <w:rPr>
          <w:rFonts w:ascii="Calibri" w:eastAsia="Times New Roman" w:hAnsi="Calibri" w:cs="Calibri"/>
          <w:kern w:val="0"/>
        </w:rPr>
      </w:pPr>
      <w:r w:rsidRPr="00DC1BBA">
        <w:t xml:space="preserve">Vos données sont en principe strictement traitées au sein de l’espace économique européen. Elles peuvent être fournies sur demande à toute autorité ou instance habilitées spécifiquement par un autre État membre de l’Union européenne à délivrer ou à recevoir des titres de formations et autres documents ou informations, via le système d’information mis en place par le Règlement (UE) n°1024/2012 du Parlement européen et du Conseil du 25 octobre 2012 concernant la coopération administration par l’intermédiaire du système d’information du marché intérieur, à condition que ces </w:t>
      </w:r>
      <w:r w:rsidRPr="00DC1BBA">
        <w:lastRenderedPageBreak/>
        <w:t>échanges d’information se fassent dans la confidentialité et le respect de la législation sur la protection des données à caractère personnel.</w:t>
      </w:r>
    </w:p>
    <w:p w14:paraId="706BDE49" w14:textId="77777777" w:rsidR="00B835F2" w:rsidRDefault="00B835F2" w:rsidP="00B835F2">
      <w:pPr>
        <w:jc w:val="both"/>
      </w:pPr>
      <w:r w:rsidRPr="0028285C">
        <w:t xml:space="preserve">Vous disposez des droits prévus par les dispositions du chapitre III (articles 12 à 22) du règlement (UE) 2016/679. Vous pouvez ainsi, dans les limites de la législation applicable, accéder aux données vous concernant et en obtenir une copie (article 15), obtenir la rectification des données inexactes ou incomplètes (article 16) et obtenir l’effacement de celles-ci dans les conditions prévues par l’article 17 dudit règlement. </w:t>
      </w:r>
    </w:p>
    <w:p w14:paraId="753B7D78" w14:textId="77777777" w:rsidR="00B835F2" w:rsidRDefault="00B835F2" w:rsidP="00B835F2">
      <w:pPr>
        <w:jc w:val="both"/>
      </w:pPr>
      <w:r>
        <w:t>Sous certaines conditions, vous pouvez également limiter le traitement qui sera fait de vos données (article 18), vous opposer au traitement de vos données, et en demander l'effacement ou encore la portabilité (article 20).</w:t>
      </w:r>
    </w:p>
    <w:p w14:paraId="0649549E" w14:textId="77777777" w:rsidR="00B835F2" w:rsidRDefault="00B835F2" w:rsidP="00B835F2">
      <w:pPr>
        <w:jc w:val="both"/>
      </w:pPr>
      <w:r>
        <w:t xml:space="preserve">Vous pouvez exercer votre droit à </w:t>
      </w:r>
      <w:r w:rsidRPr="00182AA3">
        <w:t>obtenir la rectification de</w:t>
      </w:r>
      <w:r>
        <w:t xml:space="preserve"> vo</w:t>
      </w:r>
      <w:r w:rsidRPr="00182AA3">
        <w:t xml:space="preserve">s données inexactes ou incomplètes </w:t>
      </w:r>
      <w:r>
        <w:t>auprès du ministère de la Santé et de la Sécurité sociale en soumettant une demande écrite et en justifiant de votre identité :</w:t>
      </w:r>
    </w:p>
    <w:p w14:paraId="463FD3CA" w14:textId="77777777" w:rsidR="00B835F2" w:rsidRDefault="00B835F2" w:rsidP="00B835F2">
      <w:pPr>
        <w:pStyle w:val="ListParagraph"/>
        <w:numPr>
          <w:ilvl w:val="0"/>
          <w:numId w:val="3"/>
        </w:numPr>
        <w:jc w:val="both"/>
      </w:pPr>
      <w:bookmarkStart w:id="0" w:name="_Hlk184216749"/>
      <w:r>
        <w:t xml:space="preserve">via la démarche </w:t>
      </w:r>
      <w:proofErr w:type="spellStart"/>
      <w:r>
        <w:t>MyGuichet</w:t>
      </w:r>
      <w:proofErr w:type="spellEnd"/>
      <w:r>
        <w:t xml:space="preserve"> intitulée « Déclaration et modifications des informations d’un professionnel de santé » </w:t>
      </w:r>
    </w:p>
    <w:bookmarkEnd w:id="0"/>
    <w:p w14:paraId="19ACD489" w14:textId="77777777" w:rsidR="00B835F2" w:rsidRDefault="00B835F2" w:rsidP="00B835F2">
      <w:pPr>
        <w:pStyle w:val="ListParagraph"/>
        <w:numPr>
          <w:ilvl w:val="0"/>
          <w:numId w:val="3"/>
        </w:numPr>
        <w:jc w:val="both"/>
      </w:pPr>
      <w:r>
        <w:t>par courrier à l'adresse suivante : Département « professions de santé » - Ministère de la Santé et de la Sécurité sociale - 1, rue Charles Darwin L-1433 Luxembourg, Grand-Duché de Luxembourg.</w:t>
      </w:r>
    </w:p>
    <w:p w14:paraId="166251AE" w14:textId="77777777" w:rsidR="00B835F2" w:rsidRPr="00373957" w:rsidRDefault="00B835F2" w:rsidP="00B835F2">
      <w:pPr>
        <w:jc w:val="both"/>
      </w:pPr>
      <w:r w:rsidRPr="00373957">
        <w:t>Toute communication écrite relative à une demande d’information concernant une réclamation, ou quant à l’exercice de vos autres droits prévus par les dispositions du règlement (UE) 2016/679, est à adresser à l’attention :</w:t>
      </w:r>
    </w:p>
    <w:p w14:paraId="54E445BE" w14:textId="77777777" w:rsidR="00B835F2" w:rsidRPr="00373957" w:rsidRDefault="00B835F2" w:rsidP="00B835F2">
      <w:pPr>
        <w:numPr>
          <w:ilvl w:val="0"/>
          <w:numId w:val="1"/>
        </w:numPr>
        <w:jc w:val="both"/>
      </w:pPr>
      <w:r w:rsidRPr="00373957">
        <w:t xml:space="preserve">soit de notre Département protection des données du </w:t>
      </w:r>
      <w:r>
        <w:t>ministère</w:t>
      </w:r>
      <w:r w:rsidRPr="00373957">
        <w:t xml:space="preserve"> de la Santé et de la Sécurité sociale par courriel à : dataprotection@mss.etat.lu, </w:t>
      </w:r>
    </w:p>
    <w:p w14:paraId="54547971" w14:textId="77777777" w:rsidR="00B835F2" w:rsidRPr="00373957" w:rsidRDefault="00B835F2" w:rsidP="00B835F2">
      <w:pPr>
        <w:numPr>
          <w:ilvl w:val="0"/>
          <w:numId w:val="1"/>
        </w:numPr>
        <w:jc w:val="both"/>
      </w:pPr>
      <w:r w:rsidRPr="00373957">
        <w:t xml:space="preserve">soit par courrier à l'adresse suivante : </w:t>
      </w:r>
      <w:proofErr w:type="gramStart"/>
      <w:r>
        <w:t>Ministère</w:t>
      </w:r>
      <w:proofErr w:type="gramEnd"/>
      <w:r w:rsidRPr="00373957">
        <w:t xml:space="preserve"> de la Santé et de la Sécurité sociale, Département protection des données - 1, rue Charles Darwin L-1433 Luxembourg, Grand-Duché de Luxembourg - en y adossant une justification de votre identité. </w:t>
      </w:r>
    </w:p>
    <w:p w14:paraId="47C3C1B6" w14:textId="77777777" w:rsidR="00B835F2" w:rsidRDefault="00B835F2" w:rsidP="00B835F2">
      <w:pPr>
        <w:jc w:val="both"/>
      </w:pPr>
      <w:r w:rsidRPr="00594345">
        <w:t xml:space="preserve">Si, après nous avoir contactés, vous estimez que le traitement de vos données effectué par </w:t>
      </w:r>
      <w:r>
        <w:t>le Département Professions de santé</w:t>
      </w:r>
      <w:r w:rsidRPr="00594345">
        <w:t xml:space="preserve"> constitue une violation du règlement (UE) 2016/679 ou que vos droits prévues par ledit règlement ne sont pas respectés, vous pouvez introduire une réclamation auprès d’une autorité de contrôle en matière de protection des données, à savoir au</w:t>
      </w:r>
      <w:r>
        <w:t xml:space="preserve"> Grand-Duché de</w:t>
      </w:r>
      <w:r w:rsidRPr="00594345">
        <w:t xml:space="preserve"> Luxembourg la Commission Nationale pour la Protection des Données (CNPD) (https://cnpd.public.lu ; 15, Boulevard du Jazz, L-4370 </w:t>
      </w:r>
      <w:proofErr w:type="spellStart"/>
      <w:r w:rsidRPr="00594345">
        <w:t>Belvaux</w:t>
      </w:r>
      <w:proofErr w:type="spellEnd"/>
      <w:r>
        <w:t>, Grand-Duché de Luxembourg</w:t>
      </w:r>
      <w:r w:rsidRPr="00594345">
        <w:t xml:space="preserve"> ; Tél. : (+352) 26 10 60-1). </w:t>
      </w:r>
    </w:p>
    <w:sectPr w:rsidR="00B835F2">
      <w:pgSz w:w="11906" w:h="16838"/>
      <w:pgMar w:top="1440" w:right="1440" w:bottom="1440" w:left="1440" w:header="708" w:footer="708" w:gutter="0"/>
      <w:cols w:space="708"/>
      <w:docGrid w:linePitch="360"/>
    </w:sectPr>
  </w:body>
</w:document>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000247B" w:usb2="00000009" w:usb3="00000000" w:csb0="000001FF" w:csb1="00000000"/>
  </w:font>
</w:font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B365810"/>
    <w:multiLevelType w:val="hybridMultilevel"/>
    <w:tmpl w:val="55E6C28C"/>
    <w:lvl w:ilvl="0" w:tplc="F668AE94">
      <w:start w:val="1"/>
      <w:numFmt w:val="bullet"/>
      <w:lvlText w:val=""/>
      <w:lvlJc w:val="left"/>
      <w:pPr>
        <w:ind w:left="720" w:hanging="360"/>
      </w:pPr>
      <w:rPr>
        <w:rFonts w:ascii="Symbol" w:hAnsi="Symbol" w:hint="default"/>
      </w:rPr>
    </w:lvl>
    <w:lvl w:ilvl="1" w:tplc="CEE0EB60">
      <w:start w:val="1"/>
      <w:numFmt w:val="bullet"/>
      <w:lvlText w:val="o"/>
      <w:lvlJc w:val="left"/>
      <w:pPr>
        <w:ind w:left="1440" w:hanging="360"/>
      </w:pPr>
      <w:rPr>
        <w:rFonts w:ascii="Courier New" w:hAnsi="Courier New" w:hint="default"/>
      </w:rPr>
    </w:lvl>
    <w:lvl w:ilvl="2" w:tplc="69AED08E">
      <w:start w:val="1"/>
      <w:numFmt w:val="bullet"/>
      <w:lvlText w:val=""/>
      <w:lvlJc w:val="left"/>
      <w:pPr>
        <w:ind w:left="2160" w:hanging="360"/>
      </w:pPr>
      <w:rPr>
        <w:rFonts w:ascii="Wingdings" w:hAnsi="Wingdings" w:hint="default"/>
      </w:rPr>
    </w:lvl>
    <w:lvl w:ilvl="3" w:tplc="8214D730">
      <w:start w:val="1"/>
      <w:numFmt w:val="bullet"/>
      <w:lvlText w:val=""/>
      <w:lvlJc w:val="left"/>
      <w:pPr>
        <w:ind w:left="2880" w:hanging="360"/>
      </w:pPr>
      <w:rPr>
        <w:rFonts w:ascii="Symbol" w:hAnsi="Symbol" w:hint="default"/>
      </w:rPr>
    </w:lvl>
    <w:lvl w:ilvl="4" w:tplc="0AA482A6">
      <w:start w:val="1"/>
      <w:numFmt w:val="bullet"/>
      <w:lvlText w:val="o"/>
      <w:lvlJc w:val="left"/>
      <w:pPr>
        <w:ind w:left="3600" w:hanging="360"/>
      </w:pPr>
      <w:rPr>
        <w:rFonts w:ascii="Courier New" w:hAnsi="Courier New" w:hint="default"/>
      </w:rPr>
    </w:lvl>
    <w:lvl w:ilvl="5" w:tplc="82D485D8">
      <w:start w:val="1"/>
      <w:numFmt w:val="bullet"/>
      <w:lvlText w:val=""/>
      <w:lvlJc w:val="left"/>
      <w:pPr>
        <w:ind w:left="4320" w:hanging="360"/>
      </w:pPr>
      <w:rPr>
        <w:rFonts w:ascii="Wingdings" w:hAnsi="Wingdings" w:hint="default"/>
      </w:rPr>
    </w:lvl>
    <w:lvl w:ilvl="6" w:tplc="26A25980">
      <w:start w:val="1"/>
      <w:numFmt w:val="bullet"/>
      <w:lvlText w:val=""/>
      <w:lvlJc w:val="left"/>
      <w:pPr>
        <w:ind w:left="5040" w:hanging="360"/>
      </w:pPr>
      <w:rPr>
        <w:rFonts w:ascii="Symbol" w:hAnsi="Symbol" w:hint="default"/>
      </w:rPr>
    </w:lvl>
    <w:lvl w:ilvl="7" w:tplc="E572E206">
      <w:start w:val="1"/>
      <w:numFmt w:val="bullet"/>
      <w:lvlText w:val="o"/>
      <w:lvlJc w:val="left"/>
      <w:pPr>
        <w:ind w:left="5760" w:hanging="360"/>
      </w:pPr>
      <w:rPr>
        <w:rFonts w:ascii="Courier New" w:hAnsi="Courier New" w:hint="default"/>
      </w:rPr>
    </w:lvl>
    <w:lvl w:ilvl="8" w:tplc="8FEE1F74">
      <w:start w:val="1"/>
      <w:numFmt w:val="bullet"/>
      <w:lvlText w:val=""/>
      <w:lvlJc w:val="left"/>
      <w:pPr>
        <w:ind w:left="6480" w:hanging="360"/>
      </w:pPr>
      <w:rPr>
        <w:rFonts w:ascii="Wingdings" w:hAnsi="Wingdings" w:hint="default"/>
      </w:rPr>
    </w:lvl>
  </w:abstractNum>
  <w:abstractNum w:abstractNumId="1" w15:restartNumberingAfterBreak="0">
    <w:nsid w:val="194D4E29"/>
    <w:multiLevelType w:val="hybridMultilevel"/>
    <w:tmpl w:val="710C601C"/>
    <w:lvl w:ilvl="0" w:tplc="67F6B430">
      <w:start w:val="1"/>
      <w:numFmt w:val="bullet"/>
      <w:lvlText w:val=""/>
      <w:lvlJc w:val="left"/>
      <w:pPr>
        <w:ind w:left="720" w:hanging="360"/>
      </w:pPr>
      <w:rPr>
        <w:rFonts w:ascii="Symbol" w:hAnsi="Symbol" w:hint="default"/>
      </w:rPr>
    </w:lvl>
    <w:lvl w:ilvl="1" w:tplc="49885C8C">
      <w:start w:val="1"/>
      <w:numFmt w:val="bullet"/>
      <w:lvlText w:val="o"/>
      <w:lvlJc w:val="left"/>
      <w:pPr>
        <w:ind w:left="1440" w:hanging="360"/>
      </w:pPr>
      <w:rPr>
        <w:rFonts w:ascii="Courier New" w:hAnsi="Courier New" w:hint="default"/>
      </w:rPr>
    </w:lvl>
    <w:lvl w:ilvl="2" w:tplc="D06A0656">
      <w:start w:val="1"/>
      <w:numFmt w:val="bullet"/>
      <w:lvlText w:val=""/>
      <w:lvlJc w:val="left"/>
      <w:pPr>
        <w:ind w:left="2160" w:hanging="360"/>
      </w:pPr>
      <w:rPr>
        <w:rFonts w:ascii="Wingdings" w:hAnsi="Wingdings" w:hint="default"/>
      </w:rPr>
    </w:lvl>
    <w:lvl w:ilvl="3" w:tplc="6BBA1D38">
      <w:start w:val="1"/>
      <w:numFmt w:val="bullet"/>
      <w:lvlText w:val=""/>
      <w:lvlJc w:val="left"/>
      <w:pPr>
        <w:ind w:left="2880" w:hanging="360"/>
      </w:pPr>
      <w:rPr>
        <w:rFonts w:ascii="Symbol" w:hAnsi="Symbol" w:hint="default"/>
      </w:rPr>
    </w:lvl>
    <w:lvl w:ilvl="4" w:tplc="65D86F40">
      <w:start w:val="1"/>
      <w:numFmt w:val="bullet"/>
      <w:lvlText w:val="o"/>
      <w:lvlJc w:val="left"/>
      <w:pPr>
        <w:ind w:left="3600" w:hanging="360"/>
      </w:pPr>
      <w:rPr>
        <w:rFonts w:ascii="Courier New" w:hAnsi="Courier New" w:hint="default"/>
      </w:rPr>
    </w:lvl>
    <w:lvl w:ilvl="5" w:tplc="688AF37E">
      <w:start w:val="1"/>
      <w:numFmt w:val="bullet"/>
      <w:lvlText w:val=""/>
      <w:lvlJc w:val="left"/>
      <w:pPr>
        <w:ind w:left="4320" w:hanging="360"/>
      </w:pPr>
      <w:rPr>
        <w:rFonts w:ascii="Wingdings" w:hAnsi="Wingdings" w:hint="default"/>
      </w:rPr>
    </w:lvl>
    <w:lvl w:ilvl="6" w:tplc="B06EE342">
      <w:start w:val="1"/>
      <w:numFmt w:val="bullet"/>
      <w:lvlText w:val=""/>
      <w:lvlJc w:val="left"/>
      <w:pPr>
        <w:ind w:left="5040" w:hanging="360"/>
      </w:pPr>
      <w:rPr>
        <w:rFonts w:ascii="Symbol" w:hAnsi="Symbol" w:hint="default"/>
      </w:rPr>
    </w:lvl>
    <w:lvl w:ilvl="7" w:tplc="02BAD948">
      <w:start w:val="1"/>
      <w:numFmt w:val="bullet"/>
      <w:lvlText w:val="o"/>
      <w:lvlJc w:val="left"/>
      <w:pPr>
        <w:ind w:left="5760" w:hanging="360"/>
      </w:pPr>
      <w:rPr>
        <w:rFonts w:ascii="Courier New" w:hAnsi="Courier New" w:hint="default"/>
      </w:rPr>
    </w:lvl>
    <w:lvl w:ilvl="8" w:tplc="45E61366">
      <w:start w:val="1"/>
      <w:numFmt w:val="bullet"/>
      <w:lvlText w:val=""/>
      <w:lvlJc w:val="left"/>
      <w:pPr>
        <w:ind w:left="6480" w:hanging="360"/>
      </w:pPr>
      <w:rPr>
        <w:rFonts w:ascii="Wingdings" w:hAnsi="Wingdings" w:hint="default"/>
      </w:rPr>
    </w:lvl>
  </w:abstractNum>
  <w:abstractNum w:abstractNumId="2" w15:restartNumberingAfterBreak="0">
    <w:nsid w:val="295B323F"/>
    <w:multiLevelType w:val="hybridMultilevel"/>
    <w:tmpl w:val="5C42D0DE"/>
    <w:lvl w:ilvl="0" w:tplc="2CD41600">
      <w:numFmt w:val="bullet"/>
      <w:lvlText w:val="-"/>
      <w:lvlJc w:val="left"/>
      <w:pPr>
        <w:ind w:left="720" w:hanging="360"/>
      </w:pPr>
      <w:rPr>
        <w:rFonts w:ascii="Calibri" w:eastAsia="Calibri" w:hAnsi="Calibri" w:cs="Calibri"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3" w15:restartNumberingAfterBreak="0">
    <w:nsid w:val="4CEF22E0"/>
    <w:multiLevelType w:val="hybridMultilevel"/>
    <w:tmpl w:val="4AA056C6"/>
    <w:lvl w:ilvl="0" w:tplc="6CD0C43A">
      <w:start w:val="1"/>
      <w:numFmt w:val="bullet"/>
      <w:lvlText w:val=""/>
      <w:lvlJc w:val="left"/>
      <w:pPr>
        <w:ind w:left="720" w:hanging="360"/>
      </w:pPr>
      <w:rPr>
        <w:rFonts w:ascii="Symbol" w:hAnsi="Symbol" w:hint="default"/>
      </w:rPr>
    </w:lvl>
    <w:lvl w:ilvl="1" w:tplc="57A6FD4E">
      <w:start w:val="1"/>
      <w:numFmt w:val="bullet"/>
      <w:lvlText w:val="o"/>
      <w:lvlJc w:val="left"/>
      <w:pPr>
        <w:ind w:left="1440" w:hanging="360"/>
      </w:pPr>
      <w:rPr>
        <w:rFonts w:ascii="Courier New" w:hAnsi="Courier New" w:hint="default"/>
      </w:rPr>
    </w:lvl>
    <w:lvl w:ilvl="2" w:tplc="5D6AFE56">
      <w:start w:val="1"/>
      <w:numFmt w:val="bullet"/>
      <w:lvlText w:val=""/>
      <w:lvlJc w:val="left"/>
      <w:pPr>
        <w:ind w:left="2160" w:hanging="360"/>
      </w:pPr>
      <w:rPr>
        <w:rFonts w:ascii="Wingdings" w:hAnsi="Wingdings" w:hint="default"/>
      </w:rPr>
    </w:lvl>
    <w:lvl w:ilvl="3" w:tplc="B2247FE6">
      <w:start w:val="1"/>
      <w:numFmt w:val="bullet"/>
      <w:lvlText w:val=""/>
      <w:lvlJc w:val="left"/>
      <w:pPr>
        <w:ind w:left="2880" w:hanging="360"/>
      </w:pPr>
      <w:rPr>
        <w:rFonts w:ascii="Symbol" w:hAnsi="Symbol" w:hint="default"/>
      </w:rPr>
    </w:lvl>
    <w:lvl w:ilvl="4" w:tplc="35DA5C42">
      <w:start w:val="1"/>
      <w:numFmt w:val="bullet"/>
      <w:lvlText w:val="o"/>
      <w:lvlJc w:val="left"/>
      <w:pPr>
        <w:ind w:left="3600" w:hanging="360"/>
      </w:pPr>
      <w:rPr>
        <w:rFonts w:ascii="Courier New" w:hAnsi="Courier New" w:hint="default"/>
      </w:rPr>
    </w:lvl>
    <w:lvl w:ilvl="5" w:tplc="DBBC5356">
      <w:start w:val="1"/>
      <w:numFmt w:val="bullet"/>
      <w:lvlText w:val=""/>
      <w:lvlJc w:val="left"/>
      <w:pPr>
        <w:ind w:left="4320" w:hanging="360"/>
      </w:pPr>
      <w:rPr>
        <w:rFonts w:ascii="Wingdings" w:hAnsi="Wingdings" w:hint="default"/>
      </w:rPr>
    </w:lvl>
    <w:lvl w:ilvl="6" w:tplc="8AE88498">
      <w:start w:val="1"/>
      <w:numFmt w:val="bullet"/>
      <w:lvlText w:val=""/>
      <w:lvlJc w:val="left"/>
      <w:pPr>
        <w:ind w:left="5040" w:hanging="360"/>
      </w:pPr>
      <w:rPr>
        <w:rFonts w:ascii="Symbol" w:hAnsi="Symbol" w:hint="default"/>
      </w:rPr>
    </w:lvl>
    <w:lvl w:ilvl="7" w:tplc="5A5CF0AE">
      <w:start w:val="1"/>
      <w:numFmt w:val="bullet"/>
      <w:lvlText w:val="o"/>
      <w:lvlJc w:val="left"/>
      <w:pPr>
        <w:ind w:left="5760" w:hanging="360"/>
      </w:pPr>
      <w:rPr>
        <w:rFonts w:ascii="Courier New" w:hAnsi="Courier New" w:hint="default"/>
      </w:rPr>
    </w:lvl>
    <w:lvl w:ilvl="8" w:tplc="0DC23776">
      <w:start w:val="1"/>
      <w:numFmt w:val="bullet"/>
      <w:lvlText w:val=""/>
      <w:lvlJc w:val="left"/>
      <w:pPr>
        <w:ind w:left="6480" w:hanging="360"/>
      </w:pPr>
      <w:rPr>
        <w:rFonts w:ascii="Wingdings" w:hAnsi="Wingdings" w:hint="default"/>
      </w:rPr>
    </w:lvl>
  </w:abstractNum>
  <w:abstractNum w:abstractNumId="4" w15:restartNumberingAfterBreak="0">
    <w:nsid w:val="5086726B"/>
    <w:multiLevelType w:val="hybridMultilevel"/>
    <w:tmpl w:val="709465AE"/>
    <w:lvl w:ilvl="0" w:tplc="2A74F974">
      <w:start w:val="1"/>
      <w:numFmt w:val="bullet"/>
      <w:lvlText w:val=""/>
      <w:lvlJc w:val="left"/>
      <w:pPr>
        <w:ind w:left="720" w:hanging="360"/>
      </w:pPr>
      <w:rPr>
        <w:rFonts w:ascii="Symbol" w:hAnsi="Symbol" w:hint="default"/>
      </w:rPr>
    </w:lvl>
    <w:lvl w:ilvl="1" w:tplc="7CAC55AC">
      <w:start w:val="1"/>
      <w:numFmt w:val="bullet"/>
      <w:lvlText w:val="o"/>
      <w:lvlJc w:val="left"/>
      <w:pPr>
        <w:ind w:left="1440" w:hanging="360"/>
      </w:pPr>
      <w:rPr>
        <w:rFonts w:ascii="Courier New" w:hAnsi="Courier New" w:hint="default"/>
      </w:rPr>
    </w:lvl>
    <w:lvl w:ilvl="2" w:tplc="214A7F3A">
      <w:start w:val="1"/>
      <w:numFmt w:val="bullet"/>
      <w:lvlText w:val=""/>
      <w:lvlJc w:val="left"/>
      <w:pPr>
        <w:ind w:left="2160" w:hanging="360"/>
      </w:pPr>
      <w:rPr>
        <w:rFonts w:ascii="Wingdings" w:hAnsi="Wingdings" w:hint="default"/>
      </w:rPr>
    </w:lvl>
    <w:lvl w:ilvl="3" w:tplc="357E90E4">
      <w:start w:val="1"/>
      <w:numFmt w:val="bullet"/>
      <w:lvlText w:val=""/>
      <w:lvlJc w:val="left"/>
      <w:pPr>
        <w:ind w:left="2880" w:hanging="360"/>
      </w:pPr>
      <w:rPr>
        <w:rFonts w:ascii="Symbol" w:hAnsi="Symbol" w:hint="default"/>
      </w:rPr>
    </w:lvl>
    <w:lvl w:ilvl="4" w:tplc="0410519A">
      <w:start w:val="1"/>
      <w:numFmt w:val="bullet"/>
      <w:lvlText w:val="o"/>
      <w:lvlJc w:val="left"/>
      <w:pPr>
        <w:ind w:left="3600" w:hanging="360"/>
      </w:pPr>
      <w:rPr>
        <w:rFonts w:ascii="Courier New" w:hAnsi="Courier New" w:hint="default"/>
      </w:rPr>
    </w:lvl>
    <w:lvl w:ilvl="5" w:tplc="FF76D9AE">
      <w:start w:val="1"/>
      <w:numFmt w:val="bullet"/>
      <w:lvlText w:val=""/>
      <w:lvlJc w:val="left"/>
      <w:pPr>
        <w:ind w:left="4320" w:hanging="360"/>
      </w:pPr>
      <w:rPr>
        <w:rFonts w:ascii="Wingdings" w:hAnsi="Wingdings" w:hint="default"/>
      </w:rPr>
    </w:lvl>
    <w:lvl w:ilvl="6" w:tplc="9088595A">
      <w:start w:val="1"/>
      <w:numFmt w:val="bullet"/>
      <w:lvlText w:val=""/>
      <w:lvlJc w:val="left"/>
      <w:pPr>
        <w:ind w:left="5040" w:hanging="360"/>
      </w:pPr>
      <w:rPr>
        <w:rFonts w:ascii="Symbol" w:hAnsi="Symbol" w:hint="default"/>
      </w:rPr>
    </w:lvl>
    <w:lvl w:ilvl="7" w:tplc="2E34E0CE">
      <w:start w:val="1"/>
      <w:numFmt w:val="bullet"/>
      <w:lvlText w:val="o"/>
      <w:lvlJc w:val="left"/>
      <w:pPr>
        <w:ind w:left="5760" w:hanging="360"/>
      </w:pPr>
      <w:rPr>
        <w:rFonts w:ascii="Courier New" w:hAnsi="Courier New" w:hint="default"/>
      </w:rPr>
    </w:lvl>
    <w:lvl w:ilvl="8" w:tplc="D8FCEB42">
      <w:start w:val="1"/>
      <w:numFmt w:val="bullet"/>
      <w:lvlText w:val=""/>
      <w:lvlJc w:val="left"/>
      <w:pPr>
        <w:ind w:left="6480" w:hanging="360"/>
      </w:pPr>
      <w:rPr>
        <w:rFonts w:ascii="Wingdings" w:hAnsi="Wingdings" w:hint="default"/>
      </w:rPr>
    </w:lvl>
  </w:abstractNum>
  <w:abstractNum w:abstractNumId="5" w15:restartNumberingAfterBreak="0">
    <w:nsid w:val="63C30353"/>
    <w:multiLevelType w:val="hybridMultilevel"/>
    <w:tmpl w:val="4BDEE8FA"/>
    <w:lvl w:ilvl="0" w:tplc="3FB69906">
      <w:start w:val="1"/>
      <w:numFmt w:val="bullet"/>
      <w:lvlText w:val=""/>
      <w:lvlJc w:val="left"/>
      <w:pPr>
        <w:ind w:left="720" w:hanging="360"/>
      </w:pPr>
      <w:rPr>
        <w:rFonts w:ascii="Symbol" w:hAnsi="Symbol" w:hint="default"/>
      </w:rPr>
    </w:lvl>
    <w:lvl w:ilvl="1" w:tplc="23328ACA">
      <w:start w:val="1"/>
      <w:numFmt w:val="bullet"/>
      <w:lvlText w:val="o"/>
      <w:lvlJc w:val="left"/>
      <w:pPr>
        <w:ind w:left="1440" w:hanging="360"/>
      </w:pPr>
      <w:rPr>
        <w:rFonts w:ascii="Courier New" w:hAnsi="Courier New" w:hint="default"/>
      </w:rPr>
    </w:lvl>
    <w:lvl w:ilvl="2" w:tplc="DA28E1E6">
      <w:start w:val="1"/>
      <w:numFmt w:val="bullet"/>
      <w:lvlText w:val=""/>
      <w:lvlJc w:val="left"/>
      <w:pPr>
        <w:ind w:left="2160" w:hanging="360"/>
      </w:pPr>
      <w:rPr>
        <w:rFonts w:ascii="Wingdings" w:hAnsi="Wingdings" w:hint="default"/>
      </w:rPr>
    </w:lvl>
    <w:lvl w:ilvl="3" w:tplc="C1BE3786">
      <w:start w:val="1"/>
      <w:numFmt w:val="bullet"/>
      <w:lvlText w:val=""/>
      <w:lvlJc w:val="left"/>
      <w:pPr>
        <w:ind w:left="2880" w:hanging="360"/>
      </w:pPr>
      <w:rPr>
        <w:rFonts w:ascii="Symbol" w:hAnsi="Symbol" w:hint="default"/>
      </w:rPr>
    </w:lvl>
    <w:lvl w:ilvl="4" w:tplc="6E3C7268">
      <w:start w:val="1"/>
      <w:numFmt w:val="bullet"/>
      <w:lvlText w:val="o"/>
      <w:lvlJc w:val="left"/>
      <w:pPr>
        <w:ind w:left="3600" w:hanging="360"/>
      </w:pPr>
      <w:rPr>
        <w:rFonts w:ascii="Courier New" w:hAnsi="Courier New" w:hint="default"/>
      </w:rPr>
    </w:lvl>
    <w:lvl w:ilvl="5" w:tplc="7B26FDDC">
      <w:start w:val="1"/>
      <w:numFmt w:val="bullet"/>
      <w:lvlText w:val=""/>
      <w:lvlJc w:val="left"/>
      <w:pPr>
        <w:ind w:left="4320" w:hanging="360"/>
      </w:pPr>
      <w:rPr>
        <w:rFonts w:ascii="Wingdings" w:hAnsi="Wingdings" w:hint="default"/>
      </w:rPr>
    </w:lvl>
    <w:lvl w:ilvl="6" w:tplc="89E4681A">
      <w:start w:val="1"/>
      <w:numFmt w:val="bullet"/>
      <w:lvlText w:val=""/>
      <w:lvlJc w:val="left"/>
      <w:pPr>
        <w:ind w:left="5040" w:hanging="360"/>
      </w:pPr>
      <w:rPr>
        <w:rFonts w:ascii="Symbol" w:hAnsi="Symbol" w:hint="default"/>
      </w:rPr>
    </w:lvl>
    <w:lvl w:ilvl="7" w:tplc="055CDDB4">
      <w:start w:val="1"/>
      <w:numFmt w:val="bullet"/>
      <w:lvlText w:val="o"/>
      <w:lvlJc w:val="left"/>
      <w:pPr>
        <w:ind w:left="5760" w:hanging="360"/>
      </w:pPr>
      <w:rPr>
        <w:rFonts w:ascii="Courier New" w:hAnsi="Courier New" w:hint="default"/>
      </w:rPr>
    </w:lvl>
    <w:lvl w:ilvl="8" w:tplc="DECAAC24">
      <w:start w:val="1"/>
      <w:numFmt w:val="bullet"/>
      <w:lvlText w:val=""/>
      <w:lvlJc w:val="left"/>
      <w:pPr>
        <w:ind w:left="6480" w:hanging="360"/>
      </w:pPr>
      <w:rPr>
        <w:rFonts w:ascii="Wingdings" w:hAnsi="Wingdings" w:hint="default"/>
      </w:rPr>
    </w:lvl>
  </w:abstractNum>
  <w:num w:numId="1" w16cid:durableId="857894406">
    <w:abstractNumId w:val="5"/>
  </w:num>
  <w:num w:numId="2" w16cid:durableId="600181418">
    <w:abstractNumId w:val="0"/>
  </w:num>
  <w:num w:numId="3" w16cid:durableId="1493911193">
    <w:abstractNumId w:val="1"/>
  </w:num>
  <w:num w:numId="4" w16cid:durableId="441654845">
    <w:abstractNumId w:val="3"/>
  </w:num>
  <w:num w:numId="5" w16cid:durableId="999040540">
    <w:abstractNumId w:val="4"/>
  </w:num>
  <w:num w:numId="6" w16cid:durableId="780346112">
    <w:abstractNumId w:val="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defaultTabStop w:val="720"/>
  <w:characterSpacingControl w:val="doNotCompress"/>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835F2"/>
    <w:rsid w:val="00AB46A4"/>
    <w:rsid w:val="00B835F2"/>
    <w:rsid w:val="00C51D31"/>
    <w:rsid w:val="00F03E6C"/>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06B48561"/>
  <w15:chartTrackingRefBased/>
  <w15:docId w15:val="{34C81DAC-60CA-43BE-A675-69E0006C8AD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kern w:val="2"/>
        <w:sz w:val="22"/>
        <w:szCs w:val="22"/>
        <w:lang w:val="en-US" w:eastAsia="en-U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B835F2"/>
    <w:rPr>
      <w:lang w:val="fr-LU"/>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basedOn w:val="Normal"/>
    <w:uiPriority w:val="34"/>
    <w:qFormat/>
    <w:rsid w:val="00B835F2"/>
    <w:pPr>
      <w:ind w:left="720"/>
      <w:contextualSpacing/>
    </w:pPr>
  </w:style>
  <w:style w:type="character" w:styleId="CommentReference">
    <w:name w:val="annotation reference"/>
    <w:basedOn w:val="DefaultParagraphFont"/>
    <w:uiPriority w:val="99"/>
    <w:semiHidden/>
    <w:unhideWhenUsed/>
    <w:rsid w:val="00B835F2"/>
    <w:rPr>
      <w:sz w:val="16"/>
      <w:szCs w:val="16"/>
    </w:rPr>
  </w:style>
  <w:style w:type="paragraph" w:styleId="CommentText">
    <w:name w:val="annotation text"/>
    <w:basedOn w:val="Normal"/>
    <w:link w:val="CommentTextChar"/>
    <w:uiPriority w:val="99"/>
    <w:unhideWhenUsed/>
    <w:rsid w:val="00B835F2"/>
    <w:pPr>
      <w:spacing w:line="240" w:lineRule="auto"/>
    </w:pPr>
    <w:rPr>
      <w:sz w:val="20"/>
      <w:szCs w:val="20"/>
    </w:rPr>
  </w:style>
  <w:style w:type="character" w:customStyle="1" w:styleId="CommentTextChar">
    <w:name w:val="Comment Text Char"/>
    <w:basedOn w:val="DefaultParagraphFont"/>
    <w:link w:val="CommentText"/>
    <w:uiPriority w:val="99"/>
    <w:rsid w:val="00B835F2"/>
    <w:rPr>
      <w:sz w:val="20"/>
      <w:szCs w:val="20"/>
      <w:lang w:val="fr-LU"/>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3" Type="http://schemas.openxmlformats.org/officeDocument/2006/relationships/customXml" Target="../customXml/item3.xml"/><Relationship Id="rId7" Type="http://schemas.openxmlformats.org/officeDocument/2006/relationships/settings" Target="setting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tyles" Target="styles.xml"/><Relationship Id="rId5" Type="http://schemas.openxmlformats.org/officeDocument/2006/relationships/numbering" Target="numbering.xml"/><Relationship Id="rId10"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ntTable" Target="fontTable.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49E76BA3893974AB3FE8AD31E03332C" ma:contentTypeVersion="13" ma:contentTypeDescription="Create a new document." ma:contentTypeScope="" ma:versionID="4caff7c5cd3dda439dee5745d81dafd6">
  <xsd:schema xmlns:xsd="http://www.w3.org/2001/XMLSchema" xmlns:xs="http://www.w3.org/2001/XMLSchema" xmlns:p="http://schemas.microsoft.com/office/2006/metadata/properties" xmlns:ns1="http://schemas.microsoft.com/sharepoint/v3" xmlns:ns2="a10e3df4-815a-48cc-804f-038412e1a68e" xmlns:ns3="fe982fec-2773-4715-b4d7-5745bc3f9180" targetNamespace="http://schemas.microsoft.com/office/2006/metadata/properties" ma:root="true" ma:fieldsID="bc5f6e7d7e66ee58e6529f664144da38" ns1:_="" ns2:_="" ns3:_="">
    <xsd:import namespace="http://schemas.microsoft.com/sharepoint/v3"/>
    <xsd:import namespace="a10e3df4-815a-48cc-804f-038412e1a68e"/>
    <xsd:import namespace="fe982fec-2773-4715-b4d7-5745bc3f9180"/>
    <xsd:element name="properties">
      <xsd:complexType>
        <xsd:sequence>
          <xsd:element name="documentManagement">
            <xsd:complexType>
              <xsd:all>
                <xsd:element ref="ns2:_dlc_DocId" minOccurs="0"/>
                <xsd:element ref="ns2:_dlc_DocIdUrl" minOccurs="0"/>
                <xsd:element ref="ns2:_dlc_DocIdPersistId" minOccurs="0"/>
                <xsd:element ref="ns3:Tâche_x0020_concernée" minOccurs="0"/>
                <xsd:element ref="ns3:SharedWithUsers" minOccurs="0"/>
                <xsd:element ref="ns3:SharedWithDetails" minOccurs="0"/>
                <xsd:element ref="ns1:DocumentSetDescrip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DocumentSetDescription" ma:index="14" nillable="true" ma:displayName="Description supplémentaire" ma:description="A description of the Document Set" ma:internalName="DocumentSetDescription">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10e3df4-815a-48cc-804f-038412e1a68e"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fe982fec-2773-4715-b4d7-5745bc3f9180" elementFormDefault="qualified">
    <xsd:import namespace="http://schemas.microsoft.com/office/2006/documentManagement/types"/>
    <xsd:import namespace="http://schemas.microsoft.com/office/infopath/2007/PartnerControls"/>
    <xsd:element name="Tâche_x0020_concernée" ma:index="11" nillable="true" ma:displayName="Tâche concernée" ma:list="{929b782d-313d-46be-9bc6-d1e60c4d0502}" ma:internalName="T_x00e2_che_x0020_concern_x00e9_e" ma:showField="Title" ma:web="fe982fec-2773-4715-b4d7-5745bc3f9180">
      <xsd:complexType>
        <xsd:complexContent>
          <xsd:extension base="dms:MultiChoiceLookup">
            <xsd:sequence>
              <xsd:element name="Value" type="dms:Lookup" maxOccurs="unbounded" minOccurs="0" nillable="true"/>
            </xsd:sequence>
          </xsd:extension>
        </xsd:complexContent>
      </xsd:complexType>
    </xsd:element>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DocumentSetDescription xmlns="http://schemas.microsoft.com/sharepoint/v3" xsi:nil="true"/>
    <_dlc_DocId xmlns="a10e3df4-815a-48cc-804f-038412e1a68e">2WSZMVVEMXCU-2109460286-1974</_dlc_DocId>
    <_dlc_DocIdUrl xmlns="a10e3df4-815a-48cc-804f-038412e1a68e">
      <Url>https://govbs.msp.etat.lu/bs/ms/Misa-Organisation_Projets/_layouts/15/DocIdRedir.aspx?ID=2WSZMVVEMXCU-2109460286-1974</Url>
      <Description>2WSZMVVEMXCU-2109460286-1974</Description>
    </_dlc_DocIdUrl>
    <Tâche_x0020_concernée xmlns="fe982fec-2773-4715-b4d7-5745bc3f9180"/>
    <SharedWithUsers xmlns="fe982fec-2773-4715-b4d7-5745bc3f9180">
      <UserInfo>
        <DisplayName>Sandra Herrmann-Strohl</DisplayName>
        <AccountId>1942</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ED3F7E38-F684-449C-99CA-E2219C764A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10e3df4-815a-48cc-804f-038412e1a68e"/>
    <ds:schemaRef ds:uri="fe982fec-2773-4715-b4d7-5745bc3f918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9E2298A-711B-4152-916C-B760510E0BAD}">
  <ds:schemaRefs>
    <ds:schemaRef ds:uri="http://schemas.microsoft.com/office/2006/documentManagement/types"/>
    <ds:schemaRef ds:uri="http://purl.org/dc/terms/"/>
    <ds:schemaRef ds:uri="http://purl.org/dc/elements/1.1/"/>
    <ds:schemaRef ds:uri="http://schemas.openxmlformats.org/package/2006/metadata/core-properties"/>
    <ds:schemaRef ds:uri="http://schemas.microsoft.com/office/infopath/2007/PartnerControls"/>
    <ds:schemaRef ds:uri="fe982fec-2773-4715-b4d7-5745bc3f9180"/>
    <ds:schemaRef ds:uri="http://schemas.microsoft.com/sharepoint/v3"/>
    <ds:schemaRef ds:uri="http://www.w3.org/XML/1998/namespace"/>
    <ds:schemaRef ds:uri="a10e3df4-815a-48cc-804f-038412e1a68e"/>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8CA8D1E2-2D28-4444-AF6B-C9A15C98577B}">
  <ds:schemaRefs>
    <ds:schemaRef ds:uri="http://schemas.microsoft.com/sharepoint/v3/contenttype/forms"/>
  </ds:schemaRefs>
</ds:datastoreItem>
</file>

<file path=customXml/itemProps4.xml><?xml version="1.0" encoding="utf-8"?>
<ds:datastoreItem xmlns:ds="http://schemas.openxmlformats.org/officeDocument/2006/customXml" ds:itemID="{94997785-2C6B-4793-BAA3-57E4BF1DCAB8}">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3</Pages>
  <Words>1498</Words>
  <Characters>8541</Characters>
  <Application>Microsoft Office Word</Application>
  <DocSecurity>0</DocSecurity>
  <Lines>71</Lines>
  <Paragraphs>20</Paragraphs>
  <ScaleCrop>false</ScaleCrop>
  <Company/>
  <LinksUpToDate>false</LinksUpToDate>
  <CharactersWithSpaces>10019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Linda Scholtes</dc:creator>
  <cp:keywords/>
  <dc:description/>
  <cp:lastModifiedBy>Kelly May</cp:lastModifiedBy>
  <cp:revision>2</cp:revision>
  <dcterms:created xsi:type="dcterms:W3CDTF">2024-12-20T13:00:00Z</dcterms:created>
  <dcterms:modified xsi:type="dcterms:W3CDTF">2025-06-30T12:37:00Z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0x010100949E76BA3893974AB3FE8AD31E03332C</vt:lpwstr>
  </property>
  <property fmtid="{D5CDD505-2E9C-101B-9397-08002B2CF9AE}" pid="3" name="_dlc_DocIdItemGuid">
    <vt:lpwstr>0f2c0fcf-fbb2-4324-87bc-ec5b3889d860</vt:lpwstr>
  </property>
  <property fmtid="{D5CDD505-2E9C-101B-9397-08002B2CF9AE}" pid="4" name="URL">
    <vt:lpwstr>, </vt:lpwstr>
  </property>
</Properties>
</file>